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8"/>
  </p:notesMasterIdLst>
  <p:handoutMasterIdLst>
    <p:handoutMasterId r:id="rId89"/>
  </p:handoutMasterIdLst>
  <p:sldIdLst>
    <p:sldId id="264" r:id="rId3"/>
    <p:sldId id="289" r:id="rId4"/>
    <p:sldId id="309" r:id="rId5"/>
    <p:sldId id="294" r:id="rId6"/>
    <p:sldId id="295" r:id="rId7"/>
    <p:sldId id="296" r:id="rId8"/>
    <p:sldId id="297" r:id="rId9"/>
    <p:sldId id="298" r:id="rId10"/>
    <p:sldId id="305" r:id="rId11"/>
    <p:sldId id="322" r:id="rId12"/>
    <p:sldId id="323" r:id="rId13"/>
    <p:sldId id="325" r:id="rId14"/>
    <p:sldId id="327" r:id="rId15"/>
    <p:sldId id="330" r:id="rId16"/>
    <p:sldId id="331" r:id="rId17"/>
    <p:sldId id="333" r:id="rId18"/>
    <p:sldId id="335" r:id="rId19"/>
    <p:sldId id="336" r:id="rId20"/>
    <p:sldId id="338" r:id="rId21"/>
    <p:sldId id="343" r:id="rId22"/>
    <p:sldId id="348" r:id="rId23"/>
    <p:sldId id="349" r:id="rId24"/>
    <p:sldId id="353" r:id="rId25"/>
    <p:sldId id="350" r:id="rId26"/>
    <p:sldId id="354" r:id="rId27"/>
    <p:sldId id="355" r:id="rId28"/>
    <p:sldId id="356" r:id="rId29"/>
    <p:sldId id="357" r:id="rId30"/>
    <p:sldId id="359" r:id="rId31"/>
    <p:sldId id="361" r:id="rId32"/>
    <p:sldId id="362" r:id="rId33"/>
    <p:sldId id="363" r:id="rId34"/>
    <p:sldId id="379" r:id="rId35"/>
    <p:sldId id="380" r:id="rId36"/>
    <p:sldId id="382" r:id="rId37"/>
    <p:sldId id="383" r:id="rId38"/>
    <p:sldId id="364" r:id="rId39"/>
    <p:sldId id="384" r:id="rId40"/>
    <p:sldId id="365" r:id="rId41"/>
    <p:sldId id="366" r:id="rId42"/>
    <p:sldId id="368" r:id="rId43"/>
    <p:sldId id="369" r:id="rId44"/>
    <p:sldId id="370" r:id="rId45"/>
    <p:sldId id="371" r:id="rId46"/>
    <p:sldId id="372" r:id="rId47"/>
    <p:sldId id="373" r:id="rId48"/>
    <p:sldId id="374" r:id="rId49"/>
    <p:sldId id="375" r:id="rId50"/>
    <p:sldId id="376" r:id="rId51"/>
    <p:sldId id="377" r:id="rId52"/>
    <p:sldId id="378" r:id="rId53"/>
    <p:sldId id="385" r:id="rId54"/>
    <p:sldId id="386" r:id="rId55"/>
    <p:sldId id="387" r:id="rId56"/>
    <p:sldId id="388" r:id="rId57"/>
    <p:sldId id="389" r:id="rId58"/>
    <p:sldId id="390" r:id="rId59"/>
    <p:sldId id="391" r:id="rId60"/>
    <p:sldId id="392" r:id="rId61"/>
    <p:sldId id="393" r:id="rId62"/>
    <p:sldId id="394" r:id="rId63"/>
    <p:sldId id="395" r:id="rId64"/>
    <p:sldId id="396" r:id="rId65"/>
    <p:sldId id="415" r:id="rId66"/>
    <p:sldId id="397" r:id="rId67"/>
    <p:sldId id="398" r:id="rId68"/>
    <p:sldId id="399" r:id="rId69"/>
    <p:sldId id="400" r:id="rId70"/>
    <p:sldId id="401" r:id="rId71"/>
    <p:sldId id="402" r:id="rId72"/>
    <p:sldId id="403" r:id="rId73"/>
    <p:sldId id="404" r:id="rId74"/>
    <p:sldId id="405" r:id="rId75"/>
    <p:sldId id="406" r:id="rId76"/>
    <p:sldId id="407" r:id="rId77"/>
    <p:sldId id="408" r:id="rId78"/>
    <p:sldId id="409" r:id="rId79"/>
    <p:sldId id="410" r:id="rId80"/>
    <p:sldId id="411" r:id="rId81"/>
    <p:sldId id="412" r:id="rId82"/>
    <p:sldId id="413" r:id="rId83"/>
    <p:sldId id="414" r:id="rId84"/>
    <p:sldId id="346" r:id="rId85"/>
    <p:sldId id="302" r:id="rId86"/>
    <p:sldId id="284" r:id="rId87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95586" autoAdjust="0"/>
  </p:normalViewPr>
  <p:slideViewPr>
    <p:cSldViewPr showGuides="1">
      <p:cViewPr varScale="1">
        <p:scale>
          <a:sx n="119" d="100"/>
          <a:sy n="119" d="100"/>
        </p:scale>
        <p:origin x="-120" y="-2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printerSettings" Target="printerSettings/printerSettings1.bin"/><Relationship Id="rId91" Type="http://schemas.openxmlformats.org/officeDocument/2006/relationships/presProps" Target="presProps.xml"/><Relationship Id="rId92" Type="http://schemas.openxmlformats.org/officeDocument/2006/relationships/viewProps" Target="viewProps.xml"/><Relationship Id="rId93" Type="http://schemas.openxmlformats.org/officeDocument/2006/relationships/theme" Target="theme/theme1.xml"/><Relationship Id="rId94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notesMaster" Target="notesMasters/notesMaster1.xml"/><Relationship Id="rId8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8/3/14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8/3/14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3" Type="http://schemas.openxmlformats.org/officeDocument/2006/relationships/image" Target="../media/image23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2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Clínica de pronunciación: </a:t>
            </a:r>
            <a:r>
              <a:rPr lang="es-ES_tradnl" smtClean="0"/>
              <a:t/>
            </a:r>
            <a:br>
              <a:rPr lang="es-ES_tradnl" smtClean="0"/>
            </a:br>
            <a:r>
              <a:rPr lang="es-ES_tradnl" smtClean="0"/>
              <a:t>Sesi</a:t>
            </a:r>
            <a:r>
              <a:rPr lang="es-ES_tradnl" smtClean="0"/>
              <a:t>ón </a:t>
            </a:r>
            <a:r>
              <a:rPr lang="es-ES_tradnl" smtClean="0"/>
              <a:t>4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4572000" cy="1037167"/>
          </a:xfrm>
        </p:spPr>
        <p:txBody>
          <a:bodyPr>
            <a:normAutofit/>
          </a:bodyPr>
          <a:lstStyle/>
          <a:p>
            <a:r>
              <a:rPr lang="es-ES_tradnl" dirty="0" smtClean="0"/>
              <a:t>Dirigida por:</a:t>
            </a:r>
          </a:p>
          <a:p>
            <a:r>
              <a:rPr lang="es-ES_tradnl" dirty="0" smtClean="0"/>
              <a:t>Joseph Casillas y Alicia Lorenzo</a:t>
            </a:r>
          </a:p>
          <a:p>
            <a:r>
              <a:rPr lang="es-ES_tradnl" dirty="0" err="1" smtClean="0"/>
              <a:t>Middlebury</a:t>
            </a:r>
            <a:r>
              <a:rPr lang="es-ES_tradnl" dirty="0" smtClean="0"/>
              <a:t> </a:t>
            </a:r>
            <a:r>
              <a:rPr lang="es-ES_tradnl" dirty="0" err="1" smtClean="0"/>
              <a:t>College</a:t>
            </a:r>
            <a:r>
              <a:rPr lang="es-ES_tradnl" dirty="0" smtClean="0"/>
              <a:t> - 2014</a:t>
            </a:r>
            <a:endParaRPr lang="es-ES_tradnl" dirty="0"/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 smtClean="0"/>
          </a:p>
          <a:p>
            <a:pPr algn="r"/>
            <a:r>
              <a:rPr lang="es-ES_tradnl" dirty="0" smtClean="0"/>
              <a:t>Lunes: 5:45-6:30</a:t>
            </a:r>
          </a:p>
          <a:p>
            <a:pPr algn="r"/>
            <a:r>
              <a:rPr lang="es-ES_tradnl" dirty="0" smtClean="0"/>
              <a:t>Miércoles: 5:45-6:30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8447"/>
          <a:stretch/>
        </p:blipFill>
        <p:spPr bwMode="auto">
          <a:xfrm>
            <a:off x="1981200" y="1770244"/>
            <a:ext cx="4912828" cy="1468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438400" y="3162300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/>
              <a:t>?</a:t>
            </a:r>
            <a:endParaRPr lang="en-US" sz="5500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3162300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/>
              <a:t>?</a:t>
            </a:r>
            <a:endParaRPr lang="en-US" sz="5500" dirty="0"/>
          </a:p>
        </p:txBody>
      </p:sp>
      <p:sp>
        <p:nvSpPr>
          <p:cNvPr id="6" name="TextBox 5"/>
          <p:cNvSpPr txBox="1"/>
          <p:nvPr/>
        </p:nvSpPr>
        <p:spPr>
          <a:xfrm>
            <a:off x="5791200" y="3137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 smtClean="0"/>
              <a:t>?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14332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2</a:t>
            </a:r>
          </a:p>
        </p:txBody>
      </p:sp>
    </p:spTree>
    <p:extLst>
      <p:ext uri="{BB962C8B-B14F-4D97-AF65-F5344CB8AC3E}">
        <p14:creationId xmlns:p14="http://schemas.microsoft.com/office/powerpoint/2010/main" val="35429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8790" y="9525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8790" y="23241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8790" y="37597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2895600" y="1638300"/>
            <a:ext cx="2362200" cy="1828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6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6424" y="8763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6424" y="22479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66424" y="36835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229100"/>
            <a:ext cx="3105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nglés</a:t>
            </a:r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vs.</a:t>
            </a:r>
          </a:p>
          <a:p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24391" y="2247900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00591" y="3695700"/>
            <a:ext cx="7325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0" y="2223581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3671381"/>
            <a:ext cx="968165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1200" y="205704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3790771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3" name="Picture 2" descr="schwa_happ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28" y="3695700"/>
            <a:ext cx="2686972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104900"/>
            <a:ext cx="8458200" cy="414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4212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La asimilación</a:t>
            </a:r>
            <a:endParaRPr lang="es-ES_tradnl" sz="6600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“b, d, g”</a:t>
            </a:r>
            <a:endParaRPr lang="es-ES_tradnl" sz="5000" dirty="0">
              <a:solidFill>
                <a:srgbClr val="FF0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“s, z”</a:t>
            </a:r>
            <a:endParaRPr lang="es-ES_tradnl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8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72154"/>
              </p:ext>
            </p:extLst>
          </p:nvPr>
        </p:nvGraphicFramePr>
        <p:xfrm>
          <a:off x="228600" y="1031166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[b]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“b”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rgbClr val="FF0000"/>
                          </a:solidFill>
                        </a:rPr>
                        <a:t>[β]</a:t>
                      </a:r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020503"/>
              </p:ext>
            </p:extLst>
          </p:nvPr>
        </p:nvGraphicFramePr>
        <p:xfrm>
          <a:off x="28956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[d]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“d”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ð</a:t>
                      </a:r>
                      <a:r>
                        <a:rPr lang="es-ES_tradnl" sz="4000" dirty="0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]</a:t>
                      </a:r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0370"/>
              </p:ext>
            </p:extLst>
          </p:nvPr>
        </p:nvGraphicFramePr>
        <p:xfrm>
          <a:off x="54864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/>
                <a:gridCol w="1752600"/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[g]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“g”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ɣ</a:t>
                      </a:r>
                      <a:r>
                        <a:rPr lang="es-ES_tradnl" sz="4000" dirty="0" smtClean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]</a:t>
                      </a:r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1581524" y="14859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81524" y="20955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910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910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818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818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371600" y="876300"/>
            <a:ext cx="7010400" cy="1143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24000" y="2324100"/>
            <a:ext cx="7010400" cy="1143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52800" y="-38100"/>
            <a:ext cx="2895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/>
              <a:t>¡DURO!</a:t>
            </a:r>
            <a:endParaRPr lang="en-US" sz="5500" dirty="0"/>
          </a:p>
        </p:txBody>
      </p:sp>
      <p:sp>
        <p:nvSpPr>
          <p:cNvPr id="16" name="TextBox 15"/>
          <p:cNvSpPr txBox="1"/>
          <p:nvPr/>
        </p:nvSpPr>
        <p:spPr>
          <a:xfrm>
            <a:off x="3733800" y="3543300"/>
            <a:ext cx="2895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/>
              <a:t>¡SUAVE!</a:t>
            </a:r>
            <a:endParaRPr lang="en-US" sz="5500" dirty="0"/>
          </a:p>
        </p:txBody>
      </p:sp>
    </p:spTree>
    <p:extLst>
      <p:ext uri="{BB962C8B-B14F-4D97-AF65-F5344CB8AC3E}">
        <p14:creationId xmlns:p14="http://schemas.microsoft.com/office/powerpoint/2010/main" val="29606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 smtClean="0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4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>
            <a:spLocks noChangeArrowheads="1"/>
          </p:cNvSpPr>
          <p:nvPr/>
        </p:nvSpPr>
        <p:spPr bwMode="auto">
          <a:xfrm>
            <a:off x="1866219" y="1485900"/>
            <a:ext cx="5379172" cy="227754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200" dirty="0">
                <a:solidFill>
                  <a:srgbClr val="FFFF00"/>
                </a:solidFill>
                <a:cs typeface="+mn-cs"/>
              </a:rPr>
              <a:t>REGLA</a:t>
            </a:r>
          </a:p>
        </p:txBody>
      </p:sp>
    </p:spTree>
    <p:extLst>
      <p:ext uri="{BB962C8B-B14F-4D97-AF65-F5344CB8AC3E}">
        <p14:creationId xmlns:p14="http://schemas.microsoft.com/office/powerpoint/2010/main" val="15523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432426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7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7700" u="sng" dirty="0">
                <a:solidFill>
                  <a:srgbClr val="FF0000"/>
                </a:solidFill>
                <a:latin typeface="Arial Black"/>
                <a:cs typeface="Arial Black"/>
              </a:rPr>
              <a:t> 1</a:t>
            </a:r>
            <a:r>
              <a:rPr lang="en-US" sz="77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6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(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siempre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)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0" y="4432637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6000" b="1" dirty="0" smtClean="0"/>
              <a:t>“b</a:t>
            </a:r>
            <a:r>
              <a:rPr lang="en-US" sz="6000" b="1" dirty="0"/>
              <a:t>, d, </a:t>
            </a:r>
            <a:r>
              <a:rPr lang="en-US" sz="6000" b="1" dirty="0" smtClean="0"/>
              <a:t>g”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6046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6750" y="2354401"/>
            <a:ext cx="33718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</a:rPr>
              <a:t>l</a:t>
            </a:r>
            <a:r>
              <a:rPr lang="pt-PT" sz="4000" dirty="0" smtClean="0">
                <a:latin typeface="Palatino" charset="0"/>
                <a:cs typeface="+mn-cs"/>
              </a:rPr>
              <a:t>o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smtClean="0">
                <a:latin typeface="Palatino" charset="0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pi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pt-PT" sz="4000" dirty="0" err="1" smtClean="0">
                <a:latin typeface="Palatino" charset="0"/>
                <a:cs typeface="+mn-cs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err="1" smtClean="0">
                <a:latin typeface="Palatino" charset="0"/>
                <a:cs typeface="+mn-cs"/>
              </a:rPr>
              <a:t>rón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di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smtClean="0">
                <a:latin typeface="Palatino" charset="0"/>
                <a:cs typeface="+mn-cs"/>
              </a:rPr>
              <a:t>o </a:t>
            </a:r>
            <a:endParaRPr lang="pt-PT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pa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4000" dirty="0" smtClean="0">
                <a:latin typeface="Palatino" charset="0"/>
                <a:cs typeface="+mn-cs"/>
              </a:rPr>
              <a:t>o</a:t>
            </a:r>
            <a:endParaRPr lang="en-US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42289" y="30861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41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30887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8800" u="sng" dirty="0">
                <a:solidFill>
                  <a:srgbClr val="FF0000"/>
                </a:solidFill>
                <a:latin typeface="Arial Black"/>
                <a:cs typeface="Arial Black"/>
              </a:rPr>
              <a:t> 2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000" dirty="0" err="1" smtClean="0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000" dirty="0" smtClean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también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para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"v"</a:t>
            </a:r>
            <a:endParaRPr lang="en-US" sz="88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684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8600" y="2430601"/>
            <a:ext cx="64008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pt-PT" sz="4000" dirty="0" smtClean="0">
                <a:latin typeface="Palatino" charset="0"/>
                <a:cs typeface="+mn-cs"/>
              </a:rPr>
              <a:t>a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i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err="1" smtClean="0">
                <a:latin typeface="Palatino" charset="0"/>
                <a:cs typeface="+mn-cs"/>
              </a:rPr>
              <a:t>a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sua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e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La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r>
              <a:rPr lang="pt-PT" sz="4000" dirty="0">
                <a:latin typeface="Palatino" charset="0"/>
                <a:cs typeface="+mn-cs"/>
              </a:rPr>
              <a:t>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urro</a:t>
            </a:r>
            <a:r>
              <a:rPr lang="pt-PT" sz="4000" dirty="0" smtClean="0">
                <a:latin typeface="Palatino" charset="0"/>
                <a:cs typeface="+mn-cs"/>
              </a:rPr>
              <a:t>)</a:t>
            </a:r>
            <a:endParaRPr lang="es-CR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</a:rPr>
              <a:t>La</a:t>
            </a:r>
            <a:r>
              <a:rPr lang="pt-PT" sz="4000" dirty="0">
                <a:latin typeface="Palatino" charset="0"/>
              </a:rPr>
              <a:t> 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aca) </a:t>
            </a:r>
            <a:endParaRPr lang="pt-PT" sz="4000" dirty="0" smtClean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10000" y="2600861"/>
            <a:ext cx="4909016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"v" = "b"</a:t>
            </a:r>
          </a:p>
        </p:txBody>
      </p:sp>
    </p:spTree>
    <p:extLst>
      <p:ext uri="{BB962C8B-B14F-4D97-AF65-F5344CB8AC3E}">
        <p14:creationId xmlns:p14="http://schemas.microsoft.com/office/powerpoint/2010/main" val="25812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42007" y="18669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 dirty="0">
                <a:latin typeface="Arial Black" charset="0"/>
              </a:rPr>
              <a:t>nit</a:t>
            </a:r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4" name="Down Arrow 3"/>
          <p:cNvSpPr/>
          <p:nvPr/>
        </p:nvSpPr>
        <p:spPr bwMode="auto">
          <a:xfrm rot="3329215">
            <a:off x="5718586" y="995868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7" y="4953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inglés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8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 rot="4261629">
            <a:off x="3723692" y="-1308017"/>
            <a:ext cx="838200" cy="5615367"/>
          </a:xfrm>
          <a:prstGeom prst="downArrow">
            <a:avLst>
              <a:gd name="adj1" fmla="val 50000"/>
              <a:gd name="adj2" fmla="val 86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1000" y="2354401"/>
            <a:ext cx="379094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857250" indent="-85725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</a:rPr>
              <a:t>so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 smtClean="0">
                <a:latin typeface="Palatino" charset="0"/>
              </a:rPr>
              <a:t>a 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</a:rPr>
              <a:t>ha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 err="1" smtClean="0">
                <a:latin typeface="Palatino" charset="0"/>
              </a:rPr>
              <a:t>o</a:t>
            </a:r>
            <a:r>
              <a:rPr lang="pt-PT" sz="4000" dirty="0" smtClean="0">
                <a:latin typeface="Palatino" charset="0"/>
              </a:rPr>
              <a:t> </a:t>
            </a:r>
            <a:r>
              <a:rPr lang="pt-PT" sz="4000" dirty="0">
                <a:latin typeface="Palatino" charset="0"/>
              </a:rPr>
              <a:t>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</a:rPr>
              <a:t>pa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</a:rPr>
              <a:t>la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 smtClean="0">
                <a:latin typeface="Palatino" charset="0"/>
              </a:rPr>
              <a:t>o</a:t>
            </a:r>
            <a:endParaRPr lang="es-ES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</a:rPr>
              <a:t>tra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n-US" sz="4000" dirty="0">
              <a:latin typeface="Palatino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883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98307" y="2324100"/>
            <a:ext cx="212109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pa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o 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sa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io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sua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e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cue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smtClean="0">
                <a:latin typeface="Palatino" charset="0"/>
                <a:cs typeface="+mn-cs"/>
              </a:rPr>
              <a:t>a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la</a:t>
            </a:r>
            <a:r>
              <a:rPr lang="es-ES" sz="40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ios</a:t>
            </a:r>
            <a:endParaRPr lang="en-US" sz="4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6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00050" y="2354401"/>
            <a:ext cx="34099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na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cui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o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mie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o</a:t>
            </a:r>
            <a:r>
              <a:rPr lang="es-ES" sz="4000" b="1" dirty="0">
                <a:latin typeface="Palatino" charset="0"/>
                <a:cs typeface="+mn-cs"/>
              </a:rPr>
              <a:t>	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su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ar</a:t>
            </a:r>
            <a:r>
              <a:rPr lang="es-ES" sz="4000" b="1" dirty="0">
                <a:latin typeface="Palatino" charset="0"/>
                <a:cs typeface="+mn-cs"/>
              </a:rPr>
              <a:t>	</a:t>
            </a: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 smtClean="0">
                <a:latin typeface="Palatino" charset="0"/>
                <a:cs typeface="+mn-cs"/>
              </a:rPr>
              <a:t>la</a:t>
            </a:r>
            <a:r>
              <a:rPr lang="es-E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 smtClean="0">
                <a:latin typeface="Palatino" charset="0"/>
                <a:cs typeface="+mn-cs"/>
              </a:rPr>
              <a:t>rón</a:t>
            </a:r>
            <a:endParaRPr lang="en-US" sz="4000" b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1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FFFFFF"/>
                </a:solidFill>
              </a:rPr>
              <a:t>Una</a:t>
            </a:r>
            <a:r>
              <a:rPr lang="en-US" sz="6600" dirty="0" smtClean="0">
                <a:solidFill>
                  <a:srgbClr val="FFFFFF"/>
                </a:solidFill>
              </a:rPr>
              <a:t> nota </a:t>
            </a:r>
            <a:r>
              <a:rPr lang="en-US" sz="6600" dirty="0" err="1" smtClean="0">
                <a:solidFill>
                  <a:srgbClr val="FFFFFF"/>
                </a:solidFill>
              </a:rPr>
              <a:t>acerca</a:t>
            </a:r>
            <a:r>
              <a:rPr lang="en-US" sz="6600" dirty="0" smtClean="0">
                <a:solidFill>
                  <a:srgbClr val="FFFFFF"/>
                </a:solidFill>
              </a:rPr>
              <a:t> de la “d”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 smtClean="0"/>
              <a:t>inglés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alveolar.</a:t>
            </a:r>
            <a:endParaRPr lang="en-US" sz="5000" dirty="0"/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 smtClean="0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582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Una</a:t>
            </a:r>
            <a:r>
              <a:rPr lang="en-US" sz="6600" dirty="0" smtClean="0"/>
              <a:t> nota </a:t>
            </a:r>
            <a:r>
              <a:rPr lang="en-US" sz="6600" dirty="0" err="1" smtClean="0"/>
              <a:t>acerca</a:t>
            </a:r>
            <a:r>
              <a:rPr lang="en-US" sz="6600" dirty="0" smtClean="0"/>
              <a:t> de la “d”</a:t>
            </a:r>
            <a:endParaRPr lang="en-US" sz="6600" dirty="0"/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 smtClean="0"/>
              <a:t>En </a:t>
            </a:r>
            <a:r>
              <a:rPr lang="en-US" sz="5000" dirty="0" err="1"/>
              <a:t>e</a:t>
            </a:r>
            <a:r>
              <a:rPr lang="en-US" sz="5000" dirty="0" err="1" smtClean="0"/>
              <a:t>spañol</a:t>
            </a:r>
            <a:r>
              <a:rPr lang="en-US" sz="5000" dirty="0" smtClean="0"/>
              <a:t> </a:t>
            </a:r>
            <a:r>
              <a:rPr lang="en-US" sz="5000" dirty="0" err="1" smtClean="0"/>
              <a:t>es</a:t>
            </a:r>
            <a:r>
              <a:rPr lang="en-US" sz="5000" dirty="0" smtClean="0"/>
              <a:t> </a:t>
            </a:r>
            <a:r>
              <a:rPr lang="en-US" sz="5000" b="1" u="sng" dirty="0" smtClean="0">
                <a:solidFill>
                  <a:srgbClr val="FF0000"/>
                </a:solidFill>
              </a:rPr>
              <a:t>dental</a:t>
            </a:r>
            <a:r>
              <a:rPr lang="en-US" sz="5000" dirty="0" smtClean="0"/>
              <a:t>.</a:t>
            </a:r>
            <a:endParaRPr lang="en-US" sz="5000" dirty="0"/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138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00" y="0"/>
            <a:ext cx="78359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41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21 at 6.41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812660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2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17150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77570" y="2354401"/>
            <a:ext cx="65710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es </a:t>
            </a:r>
            <a:r>
              <a:rPr lang="es-ES" sz="5000" dirty="0">
                <a:latin typeface="Palatino" charset="0"/>
                <a:cs typeface="+mn-cs"/>
              </a:rPr>
              <a:t>mi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o	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no tiene </a:t>
            </a:r>
            <a:r>
              <a:rPr lang="es-E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5000" dirty="0" smtClean="0">
                <a:latin typeface="Palatino" charset="0"/>
                <a:cs typeface="+mn-cs"/>
              </a:rPr>
              <a:t>anas</a:t>
            </a:r>
            <a:r>
              <a:rPr lang="es-ES" sz="5000" dirty="0">
                <a:latin typeface="Palatino" charset="0"/>
                <a:cs typeface="+mn-cs"/>
              </a:rPr>
              <a:t>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ha</a:t>
            </a:r>
            <a:r>
              <a:rPr lang="es-E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 smtClean="0">
                <a:latin typeface="Palatino" charset="0"/>
                <a:cs typeface="+mn-cs"/>
              </a:rPr>
              <a:t>la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uste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 smtClean="0">
                <a:latin typeface="Palatino" charset="0"/>
                <a:cs typeface="+mn-cs"/>
              </a:rPr>
              <a:t>¿</a:t>
            </a:r>
            <a:r>
              <a:rPr lang="es-ES" sz="5000" dirty="0">
                <a:latin typeface="Palatino" charset="0"/>
                <a:cs typeface="+mn-cs"/>
              </a:rPr>
              <a:t>quién 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ló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mí? </a:t>
            </a:r>
            <a:endParaRPr lang="en-US" sz="5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5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048000" y="1028700"/>
            <a:ext cx="375907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6600" b="1" dirty="0">
                <a:latin typeface="Palatino" charset="0"/>
                <a:cs typeface="+mn-cs"/>
              </a:rPr>
              <a:t>Y </a:t>
            </a:r>
            <a:r>
              <a:rPr lang="es-ES" sz="6600" b="1" dirty="0" smtClean="0">
                <a:latin typeface="Palatino" charset="0"/>
                <a:cs typeface="+mn-cs"/>
              </a:rPr>
              <a:t>digo</a:t>
            </a:r>
            <a:r>
              <a:rPr lang="es-ES" sz="6600" dirty="0" smtClean="0">
                <a:latin typeface="Palatino" charset="0"/>
                <a:cs typeface="+mn-cs"/>
              </a:rPr>
              <a:t> </a:t>
            </a:r>
            <a:r>
              <a:rPr lang="es-ES" sz="6600" dirty="0">
                <a:latin typeface="Palatino" charset="0"/>
                <a:cs typeface="+mn-cs"/>
              </a:rPr>
              <a:t>…</a:t>
            </a:r>
            <a:endParaRPr lang="en-US" sz="6600" dirty="0">
              <a:latin typeface="Palatino" charset="0"/>
              <a:cs typeface="+mn-cs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105150" y="3060699"/>
            <a:ext cx="2743200" cy="1219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819" y="2552700"/>
            <a:ext cx="966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[i]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4" name="Picture 3" descr="vocal_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30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30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30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" y="952500"/>
            <a:ext cx="5154930" cy="478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000" b="1" dirty="0">
                <a:latin typeface="Palatino" charset="0"/>
                <a:cs typeface="+mn-cs"/>
              </a:rPr>
              <a:t>Y </a:t>
            </a:r>
            <a:r>
              <a:rPr lang="es-ES" sz="3000" b="1" dirty="0" smtClean="0">
                <a:latin typeface="Palatino" charset="0"/>
                <a:cs typeface="+mn-cs"/>
              </a:rPr>
              <a:t>digo</a:t>
            </a:r>
            <a:r>
              <a:rPr lang="es-ES" sz="3000" dirty="0" smtClean="0">
                <a:latin typeface="Palatino" charset="0"/>
                <a:cs typeface="+mn-cs"/>
              </a:rPr>
              <a:t> </a:t>
            </a:r>
            <a:r>
              <a:rPr lang="es-ES" sz="3000" dirty="0">
                <a:latin typeface="Palatino" charset="0"/>
                <a:cs typeface="+mn-cs"/>
              </a:rPr>
              <a:t>…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1.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 smtClean="0">
                <a:latin typeface="Palatino" charset="0"/>
                <a:cs typeface="+mn-cs"/>
              </a:rPr>
              <a:t>ato.</a:t>
            </a:r>
            <a:r>
              <a:rPr lang="es-ES" sz="3600" dirty="0">
                <a:latin typeface="Palatino" charset="0"/>
                <a:cs typeface="+mn-cs"/>
              </a:rPr>
              <a:t>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2.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racias.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3.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anamos el parti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4.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í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aselo a 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dirty="0">
                <a:latin typeface="Palatino" charset="0"/>
                <a:cs typeface="+mn-cs"/>
              </a:rPr>
              <a:t>erónica.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5.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dirty="0">
                <a:latin typeface="Palatino" charset="0"/>
                <a:cs typeface="+mn-cs"/>
              </a:rPr>
              <a:t>¿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ailamos?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6. </a:t>
            </a:r>
            <a:r>
              <a:rPr lang="es-ES" sz="3600" dirty="0">
                <a:solidFill>
                  <a:srgbClr val="0000FF"/>
                </a:solidFill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é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elo to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34000" y="1409700"/>
            <a:ext cx="2667000" cy="1200329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>
                <a:solidFill>
                  <a:schemeClr val="bg1"/>
                </a:solidFill>
                <a:latin typeface="Rockwell Extra Bold" charset="0"/>
                <a:cs typeface="+mn-cs"/>
              </a:rPr>
              <a:t>siempre suave</a:t>
            </a:r>
          </a:p>
        </p:txBody>
      </p:sp>
    </p:spTree>
    <p:extLst>
      <p:ext uri="{BB962C8B-B14F-4D97-AF65-F5344CB8AC3E}">
        <p14:creationId xmlns:p14="http://schemas.microsoft.com/office/powerpoint/2010/main" val="18141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26583" y="2324100"/>
            <a:ext cx="378821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err="1" smtClean="0">
                <a:latin typeface="Palatino" charset="0"/>
                <a:cs typeface="+mn-cs"/>
              </a:rPr>
              <a:t>ten</a:t>
            </a:r>
            <a:r>
              <a:rPr lang="pt-PT" sz="4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err="1" smtClean="0">
                <a:latin typeface="Palatino" charset="0"/>
                <a:cs typeface="+mn-cs"/>
              </a:rPr>
              <a:t>o</a:t>
            </a:r>
            <a:r>
              <a:rPr lang="pt-PT" sz="4000" dirty="0" smtClean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smtClean="0">
                <a:latin typeface="Palatino" charset="0"/>
                <a:cs typeface="+mn-cs"/>
              </a:rPr>
              <a:t>tan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smtClean="0">
                <a:latin typeface="Palatino" charset="0"/>
                <a:cs typeface="+mn-cs"/>
              </a:rPr>
              <a:t>o </a:t>
            </a:r>
            <a:r>
              <a:rPr lang="pt-PT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an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smtClean="0">
                <a:latin typeface="Palatino" charset="0"/>
                <a:cs typeface="+mn-cs"/>
              </a:rPr>
              <a:t>o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 smtClean="0">
                <a:latin typeface="Palatino" charset="0"/>
                <a:cs typeface="+mn-cs"/>
              </a:rPr>
              <a:t>on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smtClean="0">
                <a:latin typeface="Palatino" charset="0"/>
                <a:cs typeface="+mn-cs"/>
              </a:rPr>
              <a:t>a</a:t>
            </a:r>
            <a:endParaRPr lang="es-ES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smtClean="0">
                <a:latin typeface="Palatino" charset="0"/>
                <a:cs typeface="+mn-cs"/>
              </a:rPr>
              <a:t>am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 smtClean="0">
                <a:latin typeface="Palatino" charset="0"/>
                <a:cs typeface="+mn-cs"/>
              </a:rPr>
              <a:t>os</a:t>
            </a:r>
            <a:r>
              <a:rPr lang="es-ES" sz="4000" dirty="0">
                <a:latin typeface="Palatino" charset="0"/>
                <a:cs typeface="+mn-cs"/>
              </a:rPr>
              <a:t>, </a:t>
            </a:r>
            <a:r>
              <a:rPr lang="es-ES" sz="4000" dirty="0" smtClean="0">
                <a:latin typeface="Palatino" charset="0"/>
                <a:cs typeface="+mn-cs"/>
              </a:rPr>
              <a:t>en</a:t>
            </a:r>
            <a:r>
              <a:rPr lang="pt-PT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err="1" smtClean="0">
                <a:latin typeface="Palatino" charset="0"/>
                <a:cs typeface="+mn-cs"/>
              </a:rPr>
              <a:t>ío</a:t>
            </a:r>
            <a:endParaRPr lang="en-US" sz="6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953000" y="2400300"/>
            <a:ext cx="3100729" cy="1107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dirty="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6600" dirty="0" err="1">
                <a:solidFill>
                  <a:srgbClr val="FFFF00"/>
                </a:solidFill>
                <a:latin typeface="Arial Black"/>
                <a:cs typeface="+mn-cs"/>
              </a:rPr>
              <a:t>b,d,g</a:t>
            </a:r>
            <a:r>
              <a:rPr lang="en-US" sz="6600" dirty="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459033" y="4229100"/>
            <a:ext cx="2008567" cy="110799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00" b="1" dirty="0" err="1">
                <a:solidFill>
                  <a:srgbClr val="FFFF00"/>
                </a:solidFill>
                <a:cs typeface="+mn-cs"/>
              </a:rPr>
              <a:t>duro</a:t>
            </a:r>
            <a:endParaRPr lang="en-US" sz="6600" b="1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410200" y="3619500"/>
            <a:ext cx="25528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cs typeface="+mn-cs"/>
              </a:rPr>
              <a:t>Símbolos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fonéticos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74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1800" y="22479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5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884356"/>
              </p:ext>
            </p:extLst>
          </p:nvPr>
        </p:nvGraphicFramePr>
        <p:xfrm>
          <a:off x="1371600" y="11430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[s]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 smtClean="0"/>
                        <a:t>“s”</a:t>
                      </a:r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 smtClean="0"/>
                        <a:t>[z]</a:t>
                      </a:r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447676" y="17221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47676" y="24841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8" name="Frame 7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0" name="Picture 9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pre</a:t>
            </a:r>
            <a:r>
              <a:rPr lang="en-US" sz="6600" dirty="0" err="1" smtClean="0">
                <a:solidFill>
                  <a:srgbClr val="FF0000"/>
                </a:solidFill>
              </a:rPr>
              <a:t>s</a:t>
            </a:r>
            <a:r>
              <a:rPr lang="en-US" sz="6600" dirty="0" err="1" smtClean="0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2993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smtClean="0"/>
              <a:t>ca</a:t>
            </a:r>
            <a:r>
              <a:rPr lang="en-US" sz="6600" dirty="0" smtClean="0">
                <a:solidFill>
                  <a:srgbClr val="FF0000"/>
                </a:solidFill>
              </a:rPr>
              <a:t>s</a:t>
            </a:r>
            <a:r>
              <a:rPr lang="en-US" sz="6600" dirty="0" smtClean="0"/>
              <a:t>ual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0642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ra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ón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486400" y="4457700"/>
            <a:ext cx="34739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 smtClean="0"/>
              <a:t>ra</a:t>
            </a:r>
            <a:r>
              <a:rPr lang="en-US" sz="6600" dirty="0" err="1" smtClean="0">
                <a:solidFill>
                  <a:srgbClr val="FF0000"/>
                </a:solidFill>
              </a:rPr>
              <a:t>z</a:t>
            </a:r>
            <a:r>
              <a:rPr lang="en-US" sz="6600" dirty="0" err="1" smtClean="0"/>
              <a:t>onable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“s” vs. “z”</a:t>
            </a:r>
            <a:endParaRPr lang="es-ES_tradnl" sz="6600" dirty="0"/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939904" y="4511070"/>
            <a:ext cx="5375296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4500" dirty="0" smtClean="0"/>
              <a:t>¿</a:t>
            </a:r>
            <a:r>
              <a:rPr lang="en-US" sz="4500" dirty="0" err="1" smtClean="0"/>
              <a:t>Quiere</a:t>
            </a:r>
            <a:r>
              <a:rPr lang="en-US" sz="4500" dirty="0" err="1" smtClean="0">
                <a:solidFill>
                  <a:srgbClr val="FF0000"/>
                </a:solidFill>
              </a:rPr>
              <a:t>s</a:t>
            </a:r>
            <a:r>
              <a:rPr lang="en-US" sz="4500" dirty="0" smtClean="0"/>
              <a:t> </a:t>
            </a:r>
            <a:r>
              <a:rPr lang="en-US" sz="4500" dirty="0" err="1" smtClean="0"/>
              <a:t>té</a:t>
            </a:r>
            <a:r>
              <a:rPr lang="en-US" sz="4500" dirty="0" smtClean="0"/>
              <a:t>? ¡</a:t>
            </a:r>
            <a:r>
              <a:rPr lang="en-US" sz="4500" dirty="0" err="1" smtClean="0"/>
              <a:t>Ha</a:t>
            </a:r>
            <a:r>
              <a:rPr lang="en-US" sz="4500" dirty="0" err="1" smtClean="0">
                <a:solidFill>
                  <a:srgbClr val="FF0000"/>
                </a:solidFill>
              </a:rPr>
              <a:t>z</a:t>
            </a:r>
            <a:r>
              <a:rPr lang="en-US" sz="4500" dirty="0" err="1" smtClean="0"/>
              <a:t>telo</a:t>
            </a:r>
            <a:r>
              <a:rPr lang="en-US" sz="4500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47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“z”</a:t>
            </a:r>
            <a:endParaRPr lang="es-ES_tradnl" sz="6600" dirty="0"/>
          </a:p>
        </p:txBody>
      </p:sp>
      <p:sp>
        <p:nvSpPr>
          <p:cNvPr id="7" name="&quot;No&quot; Symbol 6"/>
          <p:cNvSpPr/>
          <p:nvPr/>
        </p:nvSpPr>
        <p:spPr bwMode="auto">
          <a:xfrm>
            <a:off x="3810000" y="2019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" descr="images-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13654"/>
          <a:stretch/>
        </p:blipFill>
        <p:spPr bwMode="auto">
          <a:xfrm>
            <a:off x="76200" y="1638300"/>
            <a:ext cx="2362200" cy="238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578093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89741" y="2354401"/>
            <a:ext cx="26630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mú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pre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idente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Co</a:t>
            </a:r>
            <a:r>
              <a:rPr lang="en-US" sz="4000" b="1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umel</a:t>
            </a: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¡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ha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telo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!</a:t>
            </a: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idora</a:t>
            </a:r>
            <a:endParaRPr lang="en-US" sz="4000" dirty="0">
              <a:latin typeface="Palatino" charset="0"/>
              <a:cs typeface="+mn-cs"/>
            </a:endParaRPr>
          </a:p>
        </p:txBody>
      </p:sp>
      <p:pic>
        <p:nvPicPr>
          <p:cNvPr id="5" name="Picture 4" descr="rattlesnake_striking.im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724400" y="2485437"/>
            <a:ext cx="3996838" cy="28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16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[e]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41562" y="2975908"/>
            <a:ext cx="289223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icólogo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belle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4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eta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  <p:pic>
        <p:nvPicPr>
          <p:cNvPr id="6" name="Picture 5" descr="rattlesnake_thum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628900"/>
            <a:ext cx="2746022" cy="27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 smtClean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sc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uela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smtClean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ología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</a:p>
          <a:p>
            <a:pPr>
              <a:defRPr/>
            </a:pP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st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am</a:t>
            </a:r>
            <a:r>
              <a:rPr lang="en-US" sz="5000" b="1" dirty="0" err="1" smtClean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n-US" sz="5000" b="1" dirty="0" err="1" smtClean="0">
                <a:solidFill>
                  <a:srgbClr val="0000FF"/>
                </a:solidFill>
                <a:latin typeface="Palatino" charset="0"/>
                <a:cs typeface="+mn-cs"/>
              </a:rPr>
              <a:t>ul</a:t>
            </a:r>
            <a:r>
              <a:rPr lang="en-US" sz="5000" b="1" dirty="0" smtClean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  <a:endParaRPr lang="en-US" sz="5000" b="1" dirty="0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18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 smtClean="0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62100"/>
            <a:ext cx="8305800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Hay que evitar la </a:t>
            </a:r>
            <a:r>
              <a:rPr lang="es-ES_tradnl" sz="3000" dirty="0" err="1" smtClean="0"/>
              <a:t>schwa</a:t>
            </a:r>
            <a:r>
              <a:rPr lang="es-ES_tradnl" sz="3000" dirty="0" smtClean="0"/>
              <a:t> /</a:t>
            </a:r>
            <a:r>
              <a:rPr lang="en-US" sz="3000" dirty="0" err="1" smtClean="0"/>
              <a:t>ə</a:t>
            </a:r>
            <a:r>
              <a:rPr lang="en-US" sz="3000" dirty="0" smtClean="0"/>
              <a:t>/</a:t>
            </a:r>
            <a:endParaRPr lang="es-ES_tradnl" sz="3000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 smtClean="0"/>
              <a:t>“s” es suave (como la serpiente)</a:t>
            </a:r>
            <a:endParaRPr lang="es-ES_tradnl" sz="3000" dirty="0"/>
          </a:p>
        </p:txBody>
      </p:sp>
    </p:spTree>
    <p:extLst>
      <p:ext uri="{BB962C8B-B14F-4D97-AF65-F5344CB8AC3E}">
        <p14:creationId xmlns:p14="http://schemas.microsoft.com/office/powerpoint/2010/main" val="38370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6562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3" name="Picture 2" descr="chains_transparent_png_by_AbsurdWordPrefer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867711" y="1943100"/>
            <a:ext cx="3533089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rgbClr val="2C00FB"/>
                </a:solidFill>
                <a:latin typeface="Arial Black" charset="0"/>
              </a:rPr>
              <a:t>El </a:t>
            </a:r>
            <a:r>
              <a:rPr lang="en-US" sz="7200" dirty="0" err="1" smtClean="0">
                <a:solidFill>
                  <a:srgbClr val="2C00FB"/>
                </a:solidFill>
                <a:latin typeface="Arial Black" charset="0"/>
              </a:rPr>
              <a:t>otro</a:t>
            </a:r>
            <a:endParaRPr lang="en-US" sz="7200" dirty="0">
              <a:solidFill>
                <a:srgbClr val="EF1F1D"/>
              </a:solidFill>
              <a:latin typeface="SILDoulos IPA93" charset="0"/>
            </a:endParaRPr>
          </a:p>
        </p:txBody>
      </p:sp>
      <p:pic>
        <p:nvPicPr>
          <p:cNvPr id="6" name="Picture 5" descr="500px-Cadenas-ouvert-vert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628900" y="19431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o-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tro</a:t>
            </a:r>
            <a:endParaRPr lang="en-US" sz="72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505200" y="30861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 descr="500px-Cadenas-ouvert-vert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8966" cy="5715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76800" y="987504"/>
            <a:ext cx="35020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00FF"/>
                </a:solidFill>
              </a:rPr>
              <a:t>un </a:t>
            </a:r>
            <a:r>
              <a:rPr lang="en-US" sz="6600" dirty="0">
                <a:solidFill>
                  <a:srgbClr val="FF0000"/>
                </a:solidFill>
              </a:rPr>
              <a:t>a</a:t>
            </a:r>
            <a:r>
              <a:rPr lang="en-US" sz="6600" dirty="0"/>
              <a:t>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00FF"/>
                </a:solidFill>
              </a:rPr>
              <a:t>u</a:t>
            </a:r>
            <a:r>
              <a:rPr lang="en-US" sz="6600" b="1" dirty="0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na</a:t>
            </a:r>
            <a:r>
              <a:rPr lang="en-US" sz="6600" dirty="0"/>
              <a:t>-</a:t>
            </a:r>
            <a:r>
              <a:rPr lang="en-US" sz="6600" dirty="0" err="1"/>
              <a:t>migo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3869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76800" y="987504"/>
            <a:ext cx="32185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solidFill>
                  <a:srgbClr val="0000FF"/>
                </a:solidFill>
              </a:rPr>
              <a:t>el </a:t>
            </a:r>
            <a:r>
              <a:rPr lang="en-US" sz="6600" dirty="0">
                <a:solidFill>
                  <a:srgbClr val="FF0000"/>
                </a:solidFill>
              </a:rPr>
              <a:t>a</a:t>
            </a:r>
            <a:r>
              <a:rPr lang="en-US" sz="6600" dirty="0"/>
              <a:t>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000FF"/>
                </a:solidFill>
              </a:rPr>
              <a:t>E</a:t>
            </a:r>
            <a:r>
              <a:rPr lang="en-US" sz="6600" b="1" dirty="0" smtClean="0"/>
              <a:t>-</a:t>
            </a:r>
            <a:r>
              <a:rPr lang="en-US" sz="6600" b="1" dirty="0">
                <a:solidFill>
                  <a:srgbClr val="FF0000"/>
                </a:solidFill>
              </a:rPr>
              <a:t>l</a:t>
            </a:r>
            <a:r>
              <a:rPr lang="en-US" sz="6600" b="1" dirty="0" smtClean="0">
                <a:solidFill>
                  <a:srgbClr val="FF0000"/>
                </a:solidFill>
              </a:rPr>
              <a:t>a</a:t>
            </a:r>
            <a:r>
              <a:rPr lang="en-US" sz="6600" dirty="0"/>
              <a:t>-</a:t>
            </a:r>
            <a:r>
              <a:rPr lang="en-US" sz="6600" dirty="0" err="1"/>
              <a:t>migo</a:t>
            </a:r>
            <a:endParaRPr lang="en-US" sz="6600" dirty="0"/>
          </a:p>
        </p:txBody>
      </p:sp>
      <p:pic>
        <p:nvPicPr>
          <p:cNvPr id="5" name="Picture 4" descr="shutterstock_41102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91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8966" cy="5715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91000" y="987504"/>
            <a:ext cx="495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 smtClean="0">
                <a:solidFill>
                  <a:srgbClr val="0000FF"/>
                </a:solidFill>
              </a:rPr>
              <a:t>tus</a:t>
            </a:r>
            <a:r>
              <a:rPr lang="en-US" sz="6600" dirty="0" smtClean="0">
                <a:solidFill>
                  <a:srgbClr val="0000FF"/>
                </a:solidFill>
              </a:rPr>
              <a:t> </a:t>
            </a:r>
            <a:r>
              <a:rPr lang="en-US" sz="6600" dirty="0" smtClean="0">
                <a:solidFill>
                  <a:srgbClr val="FF0000"/>
                </a:solidFill>
              </a:rPr>
              <a:t>a</a:t>
            </a:r>
            <a:r>
              <a:rPr lang="en-US" sz="6600" dirty="0" smtClean="0"/>
              <a:t>migos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rgbClr val="0000FF"/>
                </a:solidFill>
              </a:rPr>
              <a:t>t</a:t>
            </a:r>
            <a:r>
              <a:rPr lang="en-US" sz="6600" b="1" dirty="0" err="1" smtClean="0">
                <a:solidFill>
                  <a:srgbClr val="0000FF"/>
                </a:solidFill>
              </a:rPr>
              <a:t>u</a:t>
            </a:r>
            <a:r>
              <a:rPr lang="en-US" sz="6600" b="1" dirty="0" err="1" smtClean="0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b="1" dirty="0" err="1" smtClean="0">
                <a:solidFill>
                  <a:srgbClr val="FF0000"/>
                </a:solidFill>
              </a:rPr>
              <a:t>a</a:t>
            </a:r>
            <a:r>
              <a:rPr lang="en-US" sz="6600" dirty="0" err="1"/>
              <a:t>-</a:t>
            </a:r>
            <a:r>
              <a:rPr lang="en-US" sz="6600" dirty="0" err="1" smtClean="0"/>
              <a:t>migos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8913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1976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[a]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1000" y="987504"/>
            <a:ext cx="495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0000FF"/>
                </a:solidFill>
              </a:rPr>
              <a:t>s</a:t>
            </a:r>
            <a:r>
              <a:rPr lang="en-US" sz="6600" dirty="0" err="1" smtClean="0">
                <a:solidFill>
                  <a:srgbClr val="0000FF"/>
                </a:solidFill>
              </a:rPr>
              <a:t>us</a:t>
            </a:r>
            <a:r>
              <a:rPr lang="en-US" sz="6600" dirty="0" smtClean="0">
                <a:solidFill>
                  <a:srgbClr val="0000FF"/>
                </a:solidFill>
              </a:rPr>
              <a:t> </a:t>
            </a:r>
            <a:r>
              <a:rPr lang="en-US" sz="6600" dirty="0" smtClean="0">
                <a:solidFill>
                  <a:srgbClr val="FF0000"/>
                </a:solidFill>
              </a:rPr>
              <a:t>a</a:t>
            </a:r>
            <a:r>
              <a:rPr lang="en-US" sz="6600" dirty="0" smtClean="0"/>
              <a:t>migos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 smtClean="0">
                <a:solidFill>
                  <a:srgbClr val="0000FF"/>
                </a:solidFill>
              </a:rPr>
              <a:t>su</a:t>
            </a:r>
            <a:r>
              <a:rPr lang="en-US" sz="6600" b="1" dirty="0" err="1" smtClean="0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b="1" dirty="0" err="1" smtClean="0">
                <a:solidFill>
                  <a:srgbClr val="FF0000"/>
                </a:solidFill>
              </a:rPr>
              <a:t>a</a:t>
            </a:r>
            <a:r>
              <a:rPr lang="en-US" sz="6600" dirty="0" err="1"/>
              <a:t>-</a:t>
            </a:r>
            <a:r>
              <a:rPr lang="en-US" sz="6600" dirty="0" err="1" smtClean="0"/>
              <a:t>migos</a:t>
            </a:r>
            <a:endParaRPr lang="en-US" sz="6600" dirty="0"/>
          </a:p>
        </p:txBody>
      </p:sp>
      <p:pic>
        <p:nvPicPr>
          <p:cNvPr id="5" name="Picture 4" descr="shutterstock_41102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91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8966" cy="5715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91000" y="987504"/>
            <a:ext cx="495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0000FF"/>
                </a:solidFill>
              </a:rPr>
              <a:t>los </a:t>
            </a:r>
            <a:r>
              <a:rPr lang="en-US" sz="6600" dirty="0" smtClean="0">
                <a:solidFill>
                  <a:srgbClr val="FF0000"/>
                </a:solidFill>
              </a:rPr>
              <a:t>a</a:t>
            </a:r>
            <a:r>
              <a:rPr lang="en-US" sz="6600" dirty="0" smtClean="0"/>
              <a:t>migos</a:t>
            </a:r>
            <a:endParaRPr lang="en-US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rgbClr val="0000FF"/>
                </a:solidFill>
              </a:rPr>
              <a:t>lo</a:t>
            </a:r>
            <a:r>
              <a:rPr lang="en-US" sz="6600" b="1" dirty="0" smtClean="0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b="1" dirty="0" err="1" smtClean="0">
                <a:solidFill>
                  <a:srgbClr val="FF0000"/>
                </a:solidFill>
              </a:rPr>
              <a:t>a</a:t>
            </a:r>
            <a:r>
              <a:rPr lang="en-US" sz="6600" dirty="0"/>
              <a:t>-</a:t>
            </a:r>
            <a:r>
              <a:rPr lang="en-US" sz="6600" dirty="0" err="1" smtClean="0"/>
              <a:t>migos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0316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 dirty="0" err="1" smtClean="0">
                <a:solidFill>
                  <a:schemeClr val="bg1"/>
                </a:solidFill>
                <a:latin typeface="Arial Black" charset="0"/>
              </a:rPr>
              <a:t>Encadenamiento</a:t>
            </a:r>
            <a:endParaRPr lang="en-US" sz="7200" dirty="0">
              <a:solidFill>
                <a:schemeClr val="bg1"/>
              </a:solidFill>
              <a:latin typeface="Arial Black" charset="0"/>
            </a:endParaRPr>
          </a:p>
          <a:p>
            <a:pPr algn="ctr">
              <a:spcBef>
                <a:spcPct val="50000"/>
              </a:spcBef>
            </a:pPr>
            <a:endParaRPr lang="en-US" sz="4800" dirty="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2323952"/>
            <a:ext cx="4038600" cy="34324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68737" y="4487862"/>
            <a:ext cx="1312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 err="1"/>
              <a:t>cadena</a:t>
            </a:r>
            <a:endParaRPr lang="en-US" sz="320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43020" y="1181100"/>
            <a:ext cx="51435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Arial Black" charset="0"/>
              </a:rPr>
              <a:t>EXPLICADO</a:t>
            </a:r>
          </a:p>
        </p:txBody>
      </p:sp>
    </p:spTree>
    <p:extLst>
      <p:ext uri="{BB962C8B-B14F-4D97-AF65-F5344CB8AC3E}">
        <p14:creationId xmlns:p14="http://schemas.microsoft.com/office/powerpoint/2010/main" val="29462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 smtClean="0">
                <a:latin typeface="Arial Black"/>
              </a:rPr>
              <a:t>L</a:t>
            </a:r>
            <a:r>
              <a:rPr lang="en-US" sz="4400" dirty="0" smtClean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 smtClean="0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5517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r>
              <a:rPr lang="en-US" sz="4400" dirty="0">
                <a:latin typeface="Arial Black"/>
              </a:rPr>
              <a:t/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0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</a:t>
            </a:r>
            <a:r>
              <a:rPr lang="en-US" sz="4800" dirty="0" smtClean="0">
                <a:solidFill>
                  <a:srgbClr val="FF0000"/>
                </a:solidFill>
                <a:latin typeface="Arial Black"/>
              </a:rPr>
              <a:t>SA</a:t>
            </a:r>
            <a:r>
              <a:rPr lang="en-US" sz="4400" dirty="0" smtClean="0">
                <a:latin typeface="Arial Black"/>
              </a:rPr>
              <a:t>—</a:t>
            </a:r>
            <a:r>
              <a:rPr lang="en-US" sz="4400" dirty="0">
                <a:latin typeface="Arial Black"/>
              </a:rPr>
              <a:t>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</a:t>
            </a:r>
            <a:r>
              <a:rPr lang="en-US" sz="8000" dirty="0" smtClean="0">
                <a:latin typeface="Arial Black"/>
              </a:rPr>
              <a:t>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006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2484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</a:t>
            </a:r>
            <a:r>
              <a:rPr lang="en-US" sz="4800" dirty="0" smtClean="0">
                <a:solidFill>
                  <a:srgbClr val="FF0000"/>
                </a:solidFill>
                <a:latin typeface="Arial Black"/>
              </a:rPr>
              <a:t>SER</a:t>
            </a:r>
            <a:r>
              <a:rPr lang="en-US" sz="4400" dirty="0" smtClean="0">
                <a:latin typeface="Arial Black"/>
              </a:rPr>
              <a:t>—ma—</a:t>
            </a:r>
            <a:r>
              <a:rPr lang="en-US" sz="4400" dirty="0" err="1">
                <a:latin typeface="Arial Black"/>
              </a:rPr>
              <a:t>n</a:t>
            </a:r>
            <a:r>
              <a:rPr lang="en-US" sz="4400" dirty="0" err="1" smtClean="0">
                <a:latin typeface="Arial Black"/>
              </a:rPr>
              <a:t>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0" y="952500"/>
            <a:ext cx="91440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latin typeface="Arial Black"/>
              </a:rPr>
              <a:t>dos </a:t>
            </a:r>
            <a:r>
              <a:rPr lang="en-US" sz="8000" dirty="0" err="1" smtClean="0">
                <a:latin typeface="Arial Black"/>
              </a:rPr>
              <a:t>hermanos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1379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832437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</a:t>
            </a:r>
            <a:r>
              <a:rPr lang="en-US" sz="4800" dirty="0" err="1">
                <a:solidFill>
                  <a:srgbClr val="FF0000"/>
                </a:solidFill>
                <a:latin typeface="Arial Black"/>
              </a:rPr>
              <a:t>ne</a:t>
            </a:r>
            <a:r>
              <a:rPr lang="en-US" sz="4800" dirty="0" err="1">
                <a:latin typeface="Arial Black"/>
              </a:rPr>
              <a:t>s</a:t>
            </a:r>
            <a:r>
              <a:rPr lang="en-US" sz="4400" dirty="0">
                <a:latin typeface="Arial Black"/>
              </a:rPr>
              <a:t>—</a:t>
            </a:r>
            <a:r>
              <a:rPr lang="en-US" sz="4400" dirty="0" err="1" smtClean="0">
                <a:latin typeface="Arial Black"/>
              </a:rPr>
              <a:t>te</a:t>
            </a:r>
            <a:r>
              <a:rPr lang="en-US" sz="4400" dirty="0" smtClean="0">
                <a:latin typeface="Arial Black"/>
              </a:rPr>
              <a:t>…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427292" y="35944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937005" y="35944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403605" y="35861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808292" y="3594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798892" y="35182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256092" y="35182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761524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600200" y="1028700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solidFill>
                  <a:srgbClr val="FF2409"/>
                </a:solidFill>
                <a:latin typeface="Arial Black"/>
              </a:rPr>
              <a:t>   E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n </a:t>
            </a:r>
            <a:r>
              <a:rPr lang="en-US" sz="4800" dirty="0" err="1" smtClean="0">
                <a:solidFill>
                  <a:srgbClr val="FF0000"/>
                </a:solidFill>
                <a:latin typeface="Arial Black"/>
              </a:rPr>
              <a:t>e</a:t>
            </a:r>
            <a:r>
              <a:rPr lang="en-US" sz="4800" dirty="0" err="1" smtClean="0">
                <a:latin typeface="Arial Black"/>
              </a:rPr>
              <a:t>s</a:t>
            </a:r>
            <a:r>
              <a:rPr lang="en-US" sz="4400" dirty="0" err="1" smtClean="0">
                <a:latin typeface="Arial Black"/>
              </a:rPr>
              <a:t>te</a:t>
            </a:r>
            <a:r>
              <a:rPr lang="en-US" sz="4400" dirty="0" smtClean="0">
                <a:latin typeface="Arial Black"/>
              </a:rPr>
              <a:t>…</a:t>
            </a:r>
            <a:endParaRPr lang="en-US" sz="4400" dirty="0">
              <a:latin typeface="Arial Black"/>
            </a:endParaRPr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2743200" y="17907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 advAuto="0"/>
      <p:bldP spid="4" grpId="0" build="p" autoUpdateAnimBg="0" advAuto="0"/>
      <p:bldP spid="5" grpId="0" build="p" autoUpdateAnimBg="0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19200" y="2857500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352800" y="37290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786313" y="37290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252913" y="3729037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733800" y="36528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648200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5105400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1352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219200" y="1104900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3886200" y="18669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4883027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6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 advAuto="0"/>
      <p:bldP spid="4" grpId="0" build="p" autoUpdateAnimBg="0" advAuto="0"/>
      <p:bldP spid="5" grpId="0" build="p" autoUpdateAnimBg="0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43000" y="10287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52600" y="19431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1828800" y="32385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550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[o]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1028700"/>
            <a:ext cx="639149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742950" lvl="2" indent="-514350">
              <a:buAutoNum type="arabicPeriod"/>
            </a:pPr>
            <a:r>
              <a:rPr lang="es-ES_tradnl" sz="3200" b="1" dirty="0" smtClean="0">
                <a:latin typeface="Palatino" charset="0"/>
              </a:rPr>
              <a:t>E 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 dirty="0">
                <a:latin typeface="Palatino" charset="0"/>
              </a:rPr>
              <a:t>na </a:t>
            </a:r>
            <a:r>
              <a:rPr lang="es-ES_tradnl" sz="3200" b="1" dirty="0" smtClean="0">
                <a:latin typeface="Palatino" charset="0"/>
              </a:rPr>
              <a:t>lástima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742950" lvl="2" indent="-514350">
              <a:buAutoNum type="arabicPeriod" startAt="2"/>
            </a:pPr>
            <a:r>
              <a:rPr lang="es-ES_tradnl" sz="3200" b="1" dirty="0" smtClean="0">
                <a:latin typeface="Palatino" charset="0"/>
              </a:rPr>
              <a:t>¿</a:t>
            </a:r>
            <a:r>
              <a:rPr lang="es-ES_tradnl" sz="3200" b="1" dirty="0">
                <a:latin typeface="Palatino" charset="0"/>
              </a:rPr>
              <a:t>Piensa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 dirty="0">
                <a:latin typeface="Palatino" charset="0"/>
              </a:rPr>
              <a:t>sí?</a:t>
            </a:r>
          </a:p>
          <a:p>
            <a:pPr marL="742950" lvl="2" indent="-514350">
              <a:buAutoNum type="arabicPeriod" startAt="2"/>
            </a:pPr>
            <a:endParaRPr lang="es-ES_tradnl" sz="3200" b="1" dirty="0">
              <a:latin typeface="Palatino" charset="0"/>
            </a:endParaRPr>
          </a:p>
          <a:p>
            <a:pPr marL="742950" lvl="2" indent="-514350">
              <a:buAutoNum type="arabicPeriod" startAt="2"/>
            </a:pPr>
            <a:r>
              <a:rPr lang="es-ES_tradnl" sz="3200" b="1" dirty="0" smtClean="0">
                <a:latin typeface="Palatino" charset="0"/>
              </a:rPr>
              <a:t>¡</a:t>
            </a:r>
            <a:r>
              <a:rPr lang="es-ES_tradnl" sz="3200" b="1" dirty="0">
                <a:latin typeface="Palatino" charset="0"/>
              </a:rPr>
              <a:t>Ve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 dirty="0">
                <a:latin typeface="Palatino" charset="0"/>
              </a:rPr>
              <a:t> báñate</a:t>
            </a:r>
            <a:r>
              <a:rPr lang="es-ES_tradnl" sz="3200" b="1" dirty="0" smtClean="0">
                <a:latin typeface="Palatino" charset="0"/>
              </a:rPr>
              <a:t>!</a:t>
            </a:r>
          </a:p>
          <a:p>
            <a:pPr marL="742950" lvl="2" indent="-514350">
              <a:buAutoNum type="arabicPeriod" startAt="2"/>
            </a:pPr>
            <a:endParaRPr lang="es-ES_tradnl" sz="3200" b="1" dirty="0">
              <a:latin typeface="Palatino" charset="0"/>
            </a:endParaRPr>
          </a:p>
          <a:p>
            <a:pPr marL="742950" lvl="2" indent="-514350">
              <a:buAutoNum type="arabicPeriod" startAt="2"/>
            </a:pPr>
            <a:r>
              <a:rPr lang="es-ES_tradnl" sz="2800" b="1" dirty="0" smtClean="0">
                <a:latin typeface="Palatino" charset="0"/>
              </a:rPr>
              <a:t>La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</a:t>
            </a:r>
            <a:r>
              <a:rPr lang="es-ES_tradnl" sz="2800" b="1" dirty="0" err="1">
                <a:solidFill>
                  <a:srgbClr val="FF0000"/>
                </a:solidFill>
                <a:latin typeface="Palatino" charset="0"/>
              </a:rPr>
              <a:t>ins</a:t>
            </a:r>
            <a:r>
              <a:rPr lang="es-ES_tradnl" sz="2800" b="1" dirty="0" err="1">
                <a:latin typeface="Palatino" charset="0"/>
              </a:rPr>
              <a:t>truccione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 dirty="0">
                <a:latin typeface="Palatino" charset="0"/>
              </a:rPr>
              <a:t>tá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 dirty="0">
                <a:latin typeface="Palatino" charset="0"/>
              </a:rPr>
              <a:t>quí</a:t>
            </a:r>
            <a:r>
              <a:rPr lang="es-ES_tradnl" sz="2800" b="1" dirty="0" smtClean="0">
                <a:latin typeface="Palatino" charset="0"/>
              </a:rPr>
              <a:t>.</a:t>
            </a:r>
            <a:endParaRPr lang="es-ES_tradnl" sz="3200" b="1" dirty="0">
              <a:latin typeface="Palatino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438400" y="1104900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505200" y="20193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43200" y="3009900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14600" y="4000500"/>
            <a:ext cx="11430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181600" y="40005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400800" y="4000500"/>
            <a:ext cx="838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2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43000" y="806827"/>
            <a:ext cx="6456892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 dirty="0" smtClean="0">
                <a:solidFill>
                  <a:srgbClr val="0000FF"/>
                </a:solidFill>
                <a:latin typeface="Palatino" charset="0"/>
              </a:rPr>
              <a:t>5</a:t>
            </a:r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.	</a:t>
            </a:r>
            <a:r>
              <a:rPr lang="es-ES_tradnl" sz="2800" b="1" dirty="0">
                <a:latin typeface="Palatino" charset="0"/>
              </a:rPr>
              <a:t>Lo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 dirty="0">
                <a:latin typeface="Palatino" charset="0"/>
              </a:rPr>
              <a:t>migo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 dirty="0">
                <a:latin typeface="Palatino" charset="0"/>
              </a:rPr>
              <a:t>tá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 dirty="0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 dirty="0">
                <a:latin typeface="Palatino" charset="0"/>
              </a:rPr>
              <a:t>lo.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228600" lvl="2"/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 dirty="0">
                <a:latin typeface="Palatino" charset="0"/>
              </a:rPr>
              <a:t>Su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 dirty="0">
                <a:latin typeface="Palatino" charset="0"/>
              </a:rPr>
              <a:t>buelos vive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 dirty="0">
                <a:latin typeface="Palatino" charset="0"/>
              </a:rPr>
              <a:t> 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 dirty="0">
                <a:latin typeface="Palatino" charset="0"/>
              </a:rPr>
              <a:t>llí.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228600" lvl="2"/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 dirty="0">
                <a:latin typeface="Palatino" charset="0"/>
              </a:rPr>
              <a:t>¡</a:t>
            </a:r>
            <a:r>
              <a:rPr lang="es-ES_tradnl" sz="3200" b="1" dirty="0" err="1">
                <a:latin typeface="Palatino" charset="0"/>
              </a:rPr>
              <a:t>Hablemo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 dirty="0">
                <a:latin typeface="Palatino" charset="0"/>
              </a:rPr>
              <a:t>pañol!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228600" lvl="2"/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 dirty="0">
                <a:latin typeface="Palatino" charset="0"/>
              </a:rPr>
              <a:t>¿</a:t>
            </a:r>
            <a:r>
              <a:rPr lang="es-ES_tradnl" sz="3200" b="1" dirty="0" err="1">
                <a:latin typeface="Palatino" charset="0"/>
              </a:rPr>
              <a:t>Quié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—n e—s él</a:t>
            </a:r>
            <a:r>
              <a:rPr lang="es-ES_tradnl" sz="3200" b="1" dirty="0">
                <a:latin typeface="Palatino" charset="0"/>
              </a:rPr>
              <a:t>?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438400" y="902565"/>
            <a:ext cx="838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114800" y="902565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334000" y="902565"/>
            <a:ext cx="838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2514600" y="1816965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5562600" y="1816965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3886200" y="2807565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3200400" y="3798165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114800" y="3798165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172200" y="905385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43000" y="4191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52600" y="13335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1752600" y="2781300"/>
            <a:ext cx="5943600" cy="2438400"/>
          </a:xfrm>
          <a:prstGeom prst="rightArrow">
            <a:avLst>
              <a:gd name="adj1" fmla="val 50000"/>
              <a:gd name="adj2" fmla="val 7124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57400" y="3314700"/>
            <a:ext cx="5083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err="1" smtClean="0">
                <a:solidFill>
                  <a:srgbClr val="FF0000"/>
                </a:solidFill>
                <a:latin typeface="Arial Black" charset="0"/>
              </a:rPr>
              <a:t>Identificad</a:t>
            </a:r>
            <a:r>
              <a:rPr lang="en-US" sz="3600" dirty="0" smtClean="0">
                <a:solidFill>
                  <a:srgbClr val="FF0000"/>
                </a:solidFill>
                <a:latin typeface="Arial Black" charset="0"/>
              </a:rPr>
              <a:t> </a:t>
            </a:r>
            <a:r>
              <a:rPr lang="en-US" sz="3600" dirty="0">
                <a:solidFill>
                  <a:srgbClr val="FF0000"/>
                </a:solidFill>
                <a:latin typeface="Arial Black" charset="0"/>
              </a:rPr>
              <a:t>los 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encadenamientos</a:t>
            </a:r>
            <a:endParaRPr lang="en-US" sz="3600" dirty="0">
              <a:solidFill>
                <a:srgbClr val="FF0000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9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0287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 err="1">
                <a:latin typeface="Arial Black" charset="0"/>
              </a:rPr>
              <a:t>Es</a:t>
            </a:r>
            <a:r>
              <a:rPr lang="en-US" sz="3600" dirty="0">
                <a:latin typeface="Arial Black" charset="0"/>
              </a:rPr>
              <a:t> de gran </a:t>
            </a:r>
            <a:r>
              <a:rPr lang="en-US" sz="3600" dirty="0" err="1">
                <a:latin typeface="Arial Black" charset="0"/>
              </a:rPr>
              <a:t>importancia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800" y="27051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Es de gra—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n i</a:t>
            </a:r>
            <a:r>
              <a:rPr lang="en-US" sz="3600">
                <a:latin typeface="Arial Black" charset="0"/>
              </a:rPr>
              <a:t>mportancia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4114800" y="3467100"/>
            <a:ext cx="1143000" cy="2057400"/>
          </a:xfrm>
          <a:prstGeom prst="upArrow">
            <a:avLst>
              <a:gd name="adj1" fmla="val 50000"/>
              <a:gd name="adj2" fmla="val 45540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295400" y="10287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latin typeface="Arial Black" charset="0"/>
              </a:rPr>
              <a:t>¿Has </a:t>
            </a:r>
            <a:r>
              <a:rPr lang="en-US" sz="3600" dirty="0" err="1">
                <a:latin typeface="Arial Black" charset="0"/>
              </a:rPr>
              <a:t>ido</a:t>
            </a:r>
            <a:r>
              <a:rPr lang="en-US" sz="3600" dirty="0">
                <a:latin typeface="Arial Black" charset="0"/>
              </a:rPr>
              <a:t> a Proctor?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219200" y="27051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¿Ha—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s i</a:t>
            </a:r>
            <a:r>
              <a:rPr lang="en-US" sz="3600">
                <a:latin typeface="Arial Black" charset="0"/>
              </a:rPr>
              <a:t>do a Proctor?</a:t>
            </a:r>
          </a:p>
        </p:txBody>
      </p:sp>
      <p:sp>
        <p:nvSpPr>
          <p:cNvPr id="12" name="Up Arrow 11"/>
          <p:cNvSpPr/>
          <p:nvPr/>
        </p:nvSpPr>
        <p:spPr bwMode="auto">
          <a:xfrm>
            <a:off x="2590800" y="3543300"/>
            <a:ext cx="990600" cy="17526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19200" y="10287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¡Ven a vernos ahora!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3000" y="27051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¡Ve—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n a </a:t>
            </a:r>
            <a:r>
              <a:rPr lang="en-US" sz="3200">
                <a:latin typeface="Arial Black" charset="0"/>
              </a:rPr>
              <a:t>verno 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sa</a:t>
            </a:r>
            <a:r>
              <a:rPr lang="en-US" sz="3200">
                <a:latin typeface="Arial Black" charset="0"/>
              </a:rPr>
              <a:t> —hora!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2286000" y="3467100"/>
            <a:ext cx="990600" cy="17526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Up Arrow 7"/>
          <p:cNvSpPr/>
          <p:nvPr/>
        </p:nvSpPr>
        <p:spPr bwMode="auto">
          <a:xfrm>
            <a:off x="4724400" y="3390900"/>
            <a:ext cx="990600" cy="18288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66800" y="1104900"/>
            <a:ext cx="647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¡Ellos entendieron todo!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7813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¡Ello—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 e </a:t>
            </a:r>
            <a:r>
              <a:rPr lang="en-US" sz="3200">
                <a:latin typeface="Arial Black" charset="0"/>
              </a:rPr>
              <a:t>ntendieron todo!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2286000" y="3543300"/>
            <a:ext cx="990600" cy="16764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1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90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11090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820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35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[u]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66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3397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 smtClean="0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Hay que evitar la </a:t>
            </a:r>
            <a:r>
              <a:rPr lang="es-ES_tradnl" sz="2400" dirty="0" err="1" smtClean="0"/>
              <a:t>schwa</a:t>
            </a:r>
            <a:r>
              <a:rPr lang="es-ES_tradnl" sz="2400" dirty="0" smtClean="0"/>
              <a:t> /</a:t>
            </a:r>
            <a:r>
              <a:rPr lang="en-US" sz="2400" dirty="0" err="1" smtClean="0"/>
              <a:t>ə</a:t>
            </a:r>
            <a:r>
              <a:rPr lang="en-US" sz="2400" dirty="0" smtClean="0"/>
              <a:t>/</a:t>
            </a:r>
            <a:endParaRPr lang="es-ES_tradnl" sz="2400" dirty="0" smtClean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/>
              <a:t>“s” es suave (como la serpiente)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 smtClean="0">
                <a:solidFill>
                  <a:srgbClr val="FF0000"/>
                </a:solidFill>
              </a:rPr>
              <a:t>Enlazamos las palabras (VCV -&gt;  V-CV)</a:t>
            </a:r>
            <a:endParaRPr lang="es-ES_tradnl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06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105599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¡</a:t>
            </a:r>
            <a:r>
              <a:rPr lang="en-US" sz="6600" dirty="0" err="1" smtClean="0"/>
              <a:t>Practicad</a:t>
            </a:r>
            <a:r>
              <a:rPr lang="en-US" sz="6600" dirty="0" smtClean="0"/>
              <a:t> en casa!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67784" y="2324100"/>
            <a:ext cx="77380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/>
              <a:t>http://</a:t>
            </a:r>
            <a:r>
              <a:rPr lang="en-US" sz="3000" dirty="0" err="1"/>
              <a:t>www.uiowa.edu</a:t>
            </a:r>
            <a:r>
              <a:rPr lang="en-US" sz="3000" dirty="0"/>
              <a:t>/~</a:t>
            </a:r>
            <a:r>
              <a:rPr lang="en-US" sz="3000" dirty="0" err="1"/>
              <a:t>acadtech</a:t>
            </a:r>
            <a:r>
              <a:rPr lang="en-US" sz="3000" dirty="0"/>
              <a:t>/phonetics</a:t>
            </a:r>
            <a:r>
              <a:rPr lang="en-US" sz="3000" dirty="0" smtClean="0"/>
              <a:t>/</a:t>
            </a:r>
            <a:endParaRPr lang="en-US" sz="30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8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¡Gracias por venir!</a:t>
            </a:r>
            <a:endParaRPr lang="es-ES_tradnl" sz="6600" dirty="0"/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Referencias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 smtClean="0"/>
              <a:t>Schwegler</a:t>
            </a:r>
            <a:r>
              <a:rPr lang="es-ES_tradnl" sz="2000" dirty="0" smtClean="0"/>
              <a:t>, A. (2013). Clínica de pronunciación. </a:t>
            </a:r>
            <a:r>
              <a:rPr lang="es-ES_tradnl" sz="2000" dirty="0" err="1" smtClean="0"/>
              <a:t>Middlebury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College</a:t>
            </a:r>
            <a:r>
              <a:rPr lang="es-ES_tradnl" sz="2000" dirty="0" smtClean="0"/>
              <a:t>. 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2405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972</Words>
  <Application>Microsoft Macintosh PowerPoint</Application>
  <PresentationFormat>On-screen Show (16:10)</PresentationFormat>
  <Paragraphs>349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Books 16x9</vt:lpstr>
      <vt:lpstr>Clínica de pronunciación:  Sesión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2014-08-03T17:50:57Z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